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5"/>
  </p:sldMasterIdLst>
  <p:sldIdLst>
    <p:sldId id="256" r:id="rId6"/>
    <p:sldId id="259" r:id="rId7"/>
    <p:sldId id="258" r:id="rId8"/>
    <p:sldId id="270" r:id="rId9"/>
    <p:sldId id="260" r:id="rId10"/>
    <p:sldId id="261" r:id="rId11"/>
    <p:sldId id="262" r:id="rId12"/>
    <p:sldId id="263" r:id="rId13"/>
    <p:sldId id="269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5F5F5F"/>
    <a:srgbClr val="003300"/>
    <a:srgbClr val="000066"/>
    <a:srgbClr val="969696"/>
    <a:srgbClr val="777777"/>
    <a:srgbClr val="CC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>
        <p:scale>
          <a:sx n="118" d="100"/>
          <a:sy n="118" d="100"/>
        </p:scale>
        <p:origin x="-8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3886200"/>
            <a:ext cx="6934200" cy="1095375"/>
          </a:xfrm>
        </p:spPr>
        <p:txBody>
          <a:bodyPr anchor="b"/>
          <a:lstStyle>
            <a:lvl1pPr algn="r"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5029200"/>
            <a:ext cx="6934200" cy="685800"/>
          </a:xfrm>
        </p:spPr>
        <p:txBody>
          <a:bodyPr anchor="b"/>
          <a:lstStyle>
            <a:lvl1pPr marL="0" indent="0" algn="r">
              <a:buFont typeface="Wingdings" pitchFamily="2" charset="2"/>
              <a:buNone/>
              <a:defRPr sz="36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060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060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060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FCAF8F-DE3F-4646-AEBA-78C27D449C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F2B49-6ED9-4F5E-A90D-29E835F4CE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3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67974-9188-454F-A88D-4FF9FD1B1A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64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FE04C-60B0-4898-B8D6-2CFF27F8A7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73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52CE9-469B-421E-BBDC-3CA23D5257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35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288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5AC99-8728-49B4-BBA8-DC96DF28E3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16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411BA-7191-44A1-AD66-2EE62A5456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67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79A7F-1DE2-4D72-8684-E46F3FB4E1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69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3A3BA-0434-43C4-AE23-6A64C9DBAB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72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4266D-F159-4E0C-9F9D-85D2370B7A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37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13D38-13BF-42E0-8F3C-BD6D3E0A50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906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title style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28800"/>
            <a:ext cx="8534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		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1095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en-US" altLang="en-US"/>
          </a:p>
        </p:txBody>
      </p:sp>
      <p:sp>
        <p:nvSpPr>
          <p:cNvPr id="10957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 altLang="en-US"/>
          </a:p>
        </p:txBody>
      </p:sp>
      <p:sp>
        <p:nvSpPr>
          <p:cNvPr id="10957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1D754EE7-4EFD-442A-AD5F-10B893588E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3733800"/>
            <a:ext cx="6934200" cy="1095375"/>
          </a:xfrm>
        </p:spPr>
        <p:txBody>
          <a:bodyPr/>
          <a:lstStyle/>
          <a:p>
            <a:pPr algn="ctr"/>
            <a:r>
              <a:rPr lang="en-US" altLang="en-US" sz="3600" dirty="0" smtClean="0"/>
              <a:t>2014-2015 </a:t>
            </a:r>
            <a:r>
              <a:rPr lang="en-US" altLang="en-US" sz="3600" dirty="0" smtClean="0"/>
              <a:t>Budget</a:t>
            </a:r>
            <a:endParaRPr lang="en-US" altLang="en-US" sz="3600" dirty="0"/>
          </a:p>
        </p:txBody>
      </p:sp>
      <p:pic>
        <p:nvPicPr>
          <p:cNvPr id="6" name="Picture 5" descr="AV maroon 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19431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en-US" sz="2400" dirty="0" smtClean="0"/>
              <a:t>August 15, 2014 Opening Day</a:t>
            </a:r>
          </a:p>
          <a:p>
            <a:pPr algn="ctr"/>
            <a:r>
              <a:rPr lang="en-US" altLang="en-US" sz="2400" dirty="0" smtClean="0"/>
              <a:t>Diana </a:t>
            </a:r>
            <a:r>
              <a:rPr lang="en-US" altLang="en-US" sz="2400" dirty="0" err="1" smtClean="0"/>
              <a:t>Keelen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2013-2014 Unrestricted Fund Estimated Actuals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Beginning Fund Balance      $   9,299,925</a:t>
            </a:r>
          </a:p>
          <a:p>
            <a:r>
              <a:rPr lang="en-US" dirty="0" smtClean="0"/>
              <a:t>Revenues				$ 59,011,886</a:t>
            </a:r>
          </a:p>
          <a:p>
            <a:r>
              <a:rPr lang="en-US" dirty="0" smtClean="0"/>
              <a:t>Expenditures				$ 58,915,323</a:t>
            </a:r>
          </a:p>
          <a:p>
            <a:r>
              <a:rPr lang="en-US" dirty="0" smtClean="0"/>
              <a:t>Ending Fund Balance           $   9,396,488</a:t>
            </a:r>
          </a:p>
          <a:p>
            <a:r>
              <a:rPr lang="en-US" dirty="0" smtClean="0"/>
              <a:t>Reserve %					   15.9%</a:t>
            </a:r>
          </a:p>
          <a:p>
            <a:r>
              <a:rPr lang="en-US" dirty="0" smtClean="0"/>
              <a:t>Surplus (Deficit)		        $        96,563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2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2014-2015 California State Budget Highlights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Governor is assuming conservative estimates. LAO is higher.  Positive trigger if additional funds occur towards deferrals.  </a:t>
            </a:r>
          </a:p>
          <a:p>
            <a:r>
              <a:rPr lang="en-US" sz="2400" dirty="0" smtClean="0"/>
              <a:t>$10 billion in debt buy down</a:t>
            </a:r>
          </a:p>
          <a:p>
            <a:r>
              <a:rPr lang="en-US" sz="2400" dirty="0" err="1" smtClean="0"/>
              <a:t>CalSTRS</a:t>
            </a:r>
            <a:r>
              <a:rPr lang="en-US" sz="2400" dirty="0" smtClean="0"/>
              <a:t> increases.  State contribution goes from 3% to 6.3% Employer rate jumps 8.25% to 19.1% in 2021.  Employee rate goes from 8.25% to 10.25% in 16-17.</a:t>
            </a:r>
          </a:p>
          <a:p>
            <a:r>
              <a:rPr lang="en-US" sz="2400" dirty="0" smtClean="0"/>
              <a:t>November 2014 Rainy Day ballot measure to stabilize apportionment.  Capital gains in excess of 8% with a max of 10% to go to a Prop 98 reserve to smooth out boom and bust years.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946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2014-2015 Community College Budget Highlights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$140.4 mil in access/restoration (2.75%)</a:t>
            </a:r>
          </a:p>
          <a:p>
            <a:r>
              <a:rPr lang="en-US" dirty="0" smtClean="0"/>
              <a:t>$47.3 in on-going funds (0.85%), COLA</a:t>
            </a:r>
          </a:p>
          <a:p>
            <a:r>
              <a:rPr lang="en-US" dirty="0" smtClean="0"/>
              <a:t>Categorical program increases</a:t>
            </a:r>
          </a:p>
          <a:p>
            <a:pPr lvl="1"/>
            <a:r>
              <a:rPr lang="en-US" dirty="0" smtClean="0"/>
              <a:t>$100 mil in SSSP</a:t>
            </a:r>
          </a:p>
          <a:p>
            <a:pPr lvl="1"/>
            <a:r>
              <a:rPr lang="en-US" dirty="0" smtClean="0"/>
              <a:t>$70 mil in Student Equity (formula still in work)</a:t>
            </a:r>
          </a:p>
          <a:p>
            <a:pPr lvl="1"/>
            <a:r>
              <a:rPr lang="en-US" dirty="0" smtClean="0"/>
              <a:t>$30 mil for DSPS</a:t>
            </a:r>
          </a:p>
          <a:p>
            <a:pPr marL="514350" indent="-457200"/>
            <a:r>
              <a:rPr lang="en-US" dirty="0" smtClean="0"/>
              <a:t>Deferral buy down of $498 mil, still $95 mil left.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059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growth</a:t>
            </a:r>
          </a:p>
          <a:p>
            <a:r>
              <a:rPr lang="en-US" dirty="0" smtClean="0"/>
              <a:t>374 FTES in 2011-2012 Restoration</a:t>
            </a:r>
          </a:p>
          <a:p>
            <a:r>
              <a:rPr lang="en-US" dirty="0" smtClean="0"/>
              <a:t>0.85% COLA</a:t>
            </a:r>
          </a:p>
          <a:p>
            <a:r>
              <a:rPr lang="en-US" dirty="0" smtClean="0"/>
              <a:t>0.5% Deficit factor</a:t>
            </a:r>
          </a:p>
          <a:p>
            <a:r>
              <a:rPr lang="en-US" dirty="0" smtClean="0"/>
              <a:t>No prior year correction</a:t>
            </a:r>
          </a:p>
          <a:p>
            <a:r>
              <a:rPr lang="en-US" dirty="0" smtClean="0"/>
              <a:t>$46 per credit unit (no increase)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39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Expenditure/Investment Highlights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Hiring additional instructors and counselors</a:t>
            </a:r>
          </a:p>
          <a:p>
            <a:r>
              <a:rPr lang="en-US" sz="1600" dirty="0"/>
              <a:t>Hiring </a:t>
            </a:r>
            <a:r>
              <a:rPr lang="en-US" sz="1600" dirty="0" smtClean="0"/>
              <a:t>classified and CMS positions</a:t>
            </a:r>
          </a:p>
          <a:p>
            <a:r>
              <a:rPr lang="en-US" sz="1600" dirty="0" smtClean="0"/>
              <a:t>Department Chairs (to be negotiated)</a:t>
            </a:r>
          </a:p>
          <a:p>
            <a:r>
              <a:rPr lang="en-US" sz="1600" dirty="0" smtClean="0"/>
              <a:t>Campus Wi-Fi Implementation-Completed Investment in an Integrated Energy Management System</a:t>
            </a:r>
            <a:endParaRPr lang="en-US" sz="1600" dirty="0"/>
          </a:p>
          <a:p>
            <a:r>
              <a:rPr lang="en-US" sz="1600" dirty="0" smtClean="0"/>
              <a:t>Resource allocation funds for new budget requests</a:t>
            </a:r>
          </a:p>
          <a:p>
            <a:r>
              <a:rPr lang="en-US" sz="1600" dirty="0" smtClean="0"/>
              <a:t>Negotiating AT&amp; T Cell Tower</a:t>
            </a:r>
          </a:p>
          <a:p>
            <a:r>
              <a:rPr lang="en-US" sz="1600" dirty="0" smtClean="0"/>
              <a:t>Renovation/Update of restrooms, choral, music, and keyboard rooms, T800, student services, elevators &amp; curbs</a:t>
            </a:r>
          </a:p>
          <a:p>
            <a:r>
              <a:rPr lang="en-US" sz="1600" dirty="0" smtClean="0"/>
              <a:t>Investment in professional development</a:t>
            </a:r>
          </a:p>
          <a:p>
            <a:r>
              <a:rPr lang="en-US" sz="1600" dirty="0" smtClean="0"/>
              <a:t>Restoring Academic Senate budget</a:t>
            </a:r>
          </a:p>
          <a:p>
            <a:r>
              <a:rPr lang="en-US" sz="1600" dirty="0" smtClean="0"/>
              <a:t>Integrated Banner enterprise system implementation</a:t>
            </a:r>
          </a:p>
          <a:p>
            <a:r>
              <a:rPr lang="en-US" sz="1600" dirty="0" smtClean="0"/>
              <a:t>RAVE Mobile Safety implementation for disaster preparedness</a:t>
            </a:r>
          </a:p>
          <a:p>
            <a:r>
              <a:rPr lang="en-US" sz="1600" dirty="0" smtClean="0"/>
              <a:t>Ad Astra </a:t>
            </a:r>
            <a:r>
              <a:rPr lang="en-US" sz="1600" dirty="0"/>
              <a:t>s</a:t>
            </a:r>
            <a:r>
              <a:rPr lang="en-US" sz="1600" dirty="0" smtClean="0"/>
              <a:t>cheduling system upgrades</a:t>
            </a:r>
          </a:p>
          <a:p>
            <a:pPr marL="0" indent="0">
              <a:buNone/>
            </a:pPr>
            <a:endParaRPr 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474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AVC 2014-2015 </a:t>
            </a:r>
            <a:r>
              <a:rPr lang="en-US" sz="3600" dirty="0" smtClean="0"/>
              <a:t>Draft Adopted </a:t>
            </a:r>
            <a:r>
              <a:rPr lang="en-US" sz="3600" dirty="0" smtClean="0"/>
              <a:t>Budget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Beginning Fund Balance      $   </a:t>
            </a:r>
            <a:r>
              <a:rPr lang="en-US" dirty="0" smtClean="0"/>
              <a:t>9,396,488</a:t>
            </a:r>
            <a:endParaRPr lang="en-US" dirty="0"/>
          </a:p>
          <a:p>
            <a:r>
              <a:rPr lang="en-US" dirty="0"/>
              <a:t>Revenues				$ </a:t>
            </a:r>
            <a:r>
              <a:rPr lang="en-US" dirty="0" smtClean="0"/>
              <a:t>61,324,828</a:t>
            </a:r>
            <a:endParaRPr lang="en-US" dirty="0"/>
          </a:p>
          <a:p>
            <a:r>
              <a:rPr lang="en-US" dirty="0"/>
              <a:t>Expenditures				$ </a:t>
            </a:r>
            <a:r>
              <a:rPr lang="en-US" dirty="0" smtClean="0"/>
              <a:t>61,057,328</a:t>
            </a:r>
            <a:endParaRPr lang="en-US" dirty="0"/>
          </a:p>
          <a:p>
            <a:r>
              <a:rPr lang="en-US" dirty="0"/>
              <a:t>Ending Fund Balance           $   </a:t>
            </a:r>
            <a:r>
              <a:rPr lang="en-US" dirty="0" smtClean="0"/>
              <a:t>9,663,989</a:t>
            </a:r>
            <a:endParaRPr lang="en-US" dirty="0"/>
          </a:p>
          <a:p>
            <a:r>
              <a:rPr lang="en-US" dirty="0"/>
              <a:t>Reserve %					</a:t>
            </a:r>
            <a:r>
              <a:rPr lang="en-US" dirty="0" smtClean="0"/>
              <a:t>   15.8%</a:t>
            </a:r>
            <a:endParaRPr lang="en-US" dirty="0"/>
          </a:p>
          <a:p>
            <a:r>
              <a:rPr lang="en-US" dirty="0"/>
              <a:t>Surplus (Deficit)		       </a:t>
            </a:r>
            <a:r>
              <a:rPr lang="en-US" dirty="0" smtClean="0"/>
              <a:t> $      267,500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95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Year Projection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871541"/>
              </p:ext>
            </p:extLst>
          </p:nvPr>
        </p:nvGraphicFramePr>
        <p:xfrm>
          <a:off x="1752600" y="1881187"/>
          <a:ext cx="5867399" cy="4391025"/>
        </p:xfrm>
        <a:graphic>
          <a:graphicData uri="http://schemas.openxmlformats.org/drawingml/2006/table">
            <a:tbl>
              <a:tblPr/>
              <a:tblGrid>
                <a:gridCol w="2619375"/>
                <a:gridCol w="239486"/>
                <a:gridCol w="1002846"/>
                <a:gridCol w="1002846"/>
                <a:gridCol w="1002846"/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2015-2016 Projected Budget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2016-2017 Projected Budget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2017-2018 Projected Budget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CC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CC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CCC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Beginning Balance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9,663,989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9,126,362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8,525,642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CC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CC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CCC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Revenue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61,164,614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61,164,614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61,164,614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CC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CC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CCC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Expenditures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61,702,241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61,765,333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63,070,169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CC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CC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CCCE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Ending Fund Balance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9,126,362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8,525,642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6,620,087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CC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CC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CCC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Reserve 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CC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CC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CCC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Surplus/(Deficit)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-537,627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-600,720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-1,905,556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130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495800"/>
          </a:xfrm>
        </p:spPr>
        <p:txBody>
          <a:bodyPr/>
          <a:lstStyle/>
          <a:p>
            <a:r>
              <a:rPr lang="en-US" dirty="0" smtClean="0"/>
              <a:t>California is slowly being restored from the recession</a:t>
            </a:r>
          </a:p>
          <a:p>
            <a:r>
              <a:rPr lang="en-US" dirty="0" smtClean="0"/>
              <a:t>“Wall of Debt” being bought down</a:t>
            </a:r>
          </a:p>
          <a:p>
            <a:r>
              <a:rPr lang="en-US" dirty="0" smtClean="0"/>
              <a:t>Commitment to invest in Education &amp; Public programs as a priority</a:t>
            </a:r>
          </a:p>
          <a:p>
            <a:r>
              <a:rPr lang="en-US" dirty="0" smtClean="0"/>
              <a:t>Stability in funding to Education is being addressed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95158"/>
      </p:ext>
    </p:extLst>
  </p:cSld>
  <p:clrMapOvr>
    <a:masterClrMapping/>
  </p:clrMapOvr>
</p:sld>
</file>

<file path=ppt/theme/theme1.xml><?xml version="1.0" encoding="utf-8"?>
<a:theme xmlns:a="http://schemas.openxmlformats.org/drawingml/2006/main" name="TS001140823">
  <a:themeElements>
    <a:clrScheme name="">
      <a:dk1>
        <a:srgbClr val="000000"/>
      </a:dk1>
      <a:lt1>
        <a:srgbClr val="FFFFFF"/>
      </a:lt1>
      <a:dk2>
        <a:srgbClr val="000000"/>
      </a:dk2>
      <a:lt2>
        <a:srgbClr val="220011"/>
      </a:lt2>
      <a:accent1>
        <a:srgbClr val="990033"/>
      </a:accent1>
      <a:accent2>
        <a:srgbClr val="CC6600"/>
      </a:accent2>
      <a:accent3>
        <a:srgbClr val="FFFFFF"/>
      </a:accent3>
      <a:accent4>
        <a:srgbClr val="000000"/>
      </a:accent4>
      <a:accent5>
        <a:srgbClr val="CAAAAD"/>
      </a:accent5>
      <a:accent6>
        <a:srgbClr val="B95C00"/>
      </a:accent6>
      <a:hlink>
        <a:srgbClr val="FF6600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220011"/>
        </a:lt2>
        <a:accent1>
          <a:srgbClr val="A50021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730000"/>
        </a:accent6>
        <a:hlink>
          <a:srgbClr val="CC0000"/>
        </a:hlink>
        <a:folHlink>
          <a:srgbClr val="FF505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TP001140823</AuthoringAssetId>
    <AssetId xmlns="145c5697-5eb5-440b-b2f1-a8273fb59250">TS001140823</AssetId>
  </documentManagement>
</p:properties>
</file>

<file path=customXml/itemProps1.xml><?xml version="1.0" encoding="utf-8"?>
<ds:datastoreItem xmlns:ds="http://schemas.openxmlformats.org/officeDocument/2006/customXml" ds:itemID="{795D856E-15DE-42F2-B4B9-080454AAB5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8C2E0E-4A72-4891-AB92-95F1B97824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568EA37-BB6A-4FA2-89EB-1195EF28E857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FFC6D785-A1DD-4534-AEC5-F947083358DD}">
  <ds:schemaRefs>
    <ds:schemaRef ds:uri="http://schemas.microsoft.com/office/2006/documentManagement/types"/>
    <ds:schemaRef ds:uri="http://purl.org/dc/dcmitype/"/>
    <ds:schemaRef ds:uri="http://purl.org/dc/terms/"/>
    <ds:schemaRef ds:uri="145c5697-5eb5-440b-b2f1-a8273fb59250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TS001140823</Template>
  <TotalTime>156</TotalTime>
  <Words>398</Words>
  <Application>Microsoft Office PowerPoint</Application>
  <PresentationFormat>On-screen Show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TS001140823</vt:lpstr>
      <vt:lpstr>2014-2015 Budget</vt:lpstr>
      <vt:lpstr>2013-2014 Unrestricted Fund Estimated Actuals</vt:lpstr>
      <vt:lpstr>2014-2015 California State Budget Highlights</vt:lpstr>
      <vt:lpstr>2014-2015 Community College Budget Highlights</vt:lpstr>
      <vt:lpstr>Revenue Highlights</vt:lpstr>
      <vt:lpstr>Expenditure/Investment Highlights </vt:lpstr>
      <vt:lpstr>AVC 2014-2015 Draft Adopted Budget</vt:lpstr>
      <vt:lpstr>3 Year Projection</vt:lpstr>
      <vt:lpstr>Summary</vt:lpstr>
    </vt:vector>
  </TitlesOfParts>
  <Company>Antelope Valley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2014-2015 Tentative Budget</dc:title>
  <dc:creator>Diana C. Keelen</dc:creator>
  <cp:lastModifiedBy>Diana C. Keelen</cp:lastModifiedBy>
  <cp:revision>70</cp:revision>
  <dcterms:created xsi:type="dcterms:W3CDTF">2014-05-09T18:58:39Z</dcterms:created>
  <dcterms:modified xsi:type="dcterms:W3CDTF">2014-08-14T16:56:18Z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492243L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TS001140823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Innovation design template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EY001142237</vt:lpwstr>
  </property>
  <property fmtid="{D5CDD505-2E9C-101B-9397-08002B2CF9AE}" pid="21" name="SourceTitle">
    <vt:lpwstr>Innovation design template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Never Localize</vt:lpwstr>
  </property>
  <property fmtid="{D5CDD505-2E9C-101B-9397-08002B2CF9AE}" pid="27" name="UALocComments">
    <vt:lpwstr>text on background image. no psd available.</vt:lpwstr>
  </property>
  <property fmtid="{D5CDD505-2E9C-101B-9397-08002B2CF9AE}" pid="28" name="Applications">
    <vt:lpwstr>64;#PowerPoint 2003;#67;#PowerPoint - Design Templt 12;#79;#Template 12;#66;#PowerPoint - Design Templt 2003;#65;#Microsoft Office PowerPoint 2007</vt:lpwstr>
  </property>
  <property fmtid="{D5CDD505-2E9C-101B-9397-08002B2CF9AE}" pid="29" name="TemplateStatus">
    <vt:lpwstr>Complete</vt:lpwstr>
  </property>
  <property fmtid="{D5CDD505-2E9C-101B-9397-08002B2CF9AE}" pid="30" name="ContentTypeId">
    <vt:lpwstr>0x0101006025706CF4CD034688BEBAE97A2E701D020200C3831ACA17D8814887A164412888521E</vt:lpwstr>
  </property>
  <property fmtid="{D5CDD505-2E9C-101B-9397-08002B2CF9AE}" pid="31" name="IsDeleted">
    <vt:lpwstr>0</vt:lpwstr>
  </property>
  <property fmtid="{D5CDD505-2E9C-101B-9397-08002B2CF9AE}" pid="32" name="ShowIn">
    <vt:lpwstr>Show everywhere</vt:lpwstr>
  </property>
  <property fmtid="{D5CDD505-2E9C-101B-9397-08002B2CF9AE}" pid="33" name="UANotes">
    <vt:lpwstr>Text is visible in high contrast mode, but graphics are not. </vt:lpwstr>
  </property>
  <property fmtid="{D5CDD505-2E9C-101B-9397-08002B2CF9AE}" pid="34" name="PublishStatusLookup">
    <vt:lpwstr>260200</vt:lpwstr>
  </property>
  <property fmtid="{D5CDD505-2E9C-101B-9397-08002B2CF9AE}" pid="35" name="TPClientViewer">
    <vt:lpwstr>Microsoft Office PowerPoint</vt:lpwstr>
  </property>
  <property fmtid="{D5CDD505-2E9C-101B-9397-08002B2CF9AE}" pid="36" name="TPComponent">
    <vt:lpwstr>PPTFiles</vt:lpwstr>
  </property>
  <property fmtid="{D5CDD505-2E9C-101B-9397-08002B2CF9AE}" pid="37" name="TPNamespace">
    <vt:lpwstr>POWERPNT</vt:lpwstr>
  </property>
  <property fmtid="{D5CDD505-2E9C-101B-9397-08002B2CF9AE}" pid="38" name="APTrustLevel">
    <vt:lpwstr>1.00000000000000</vt:lpwstr>
  </property>
  <property fmtid="{D5CDD505-2E9C-101B-9397-08002B2CF9AE}" pid="39" name="TrustLevel">
    <vt:lpwstr>Microsoft Managed Content</vt:lpwstr>
  </property>
  <property fmtid="{D5CDD505-2E9C-101B-9397-08002B2CF9AE}" pid="40" name="Content Type">
    <vt:lpwstr>OOFile</vt:lpwstr>
  </property>
  <property fmtid="{D5CDD505-2E9C-101B-9397-08002B2CF9AE}" pid="41" name="AuthoringAssetId">
    <vt:lpwstr>TP001140823</vt:lpwstr>
  </property>
  <property fmtid="{D5CDD505-2E9C-101B-9397-08002B2CF9AE}" pid="42" name="NumericAssetId">
    <vt:lpwstr/>
  </property>
  <property fmtid="{D5CDD505-2E9C-101B-9397-08002B2CF9AE}" pid="43" name="AppVer">
    <vt:lpwstr/>
  </property>
</Properties>
</file>